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1"/>
  </p:notesMasterIdLst>
  <p:sldIdLst>
    <p:sldId id="256" r:id="rId3"/>
    <p:sldId id="261" r:id="rId4"/>
    <p:sldId id="277" r:id="rId5"/>
    <p:sldId id="264" r:id="rId6"/>
    <p:sldId id="265" r:id="rId7"/>
    <p:sldId id="266" r:id="rId8"/>
    <p:sldId id="267" r:id="rId9"/>
    <p:sldId id="279" r:id="rId10"/>
    <p:sldId id="268" r:id="rId11"/>
    <p:sldId id="278" r:id="rId12"/>
    <p:sldId id="269" r:id="rId13"/>
    <p:sldId id="271" r:id="rId14"/>
    <p:sldId id="272" r:id="rId15"/>
    <p:sldId id="273" r:id="rId16"/>
    <p:sldId id="276" r:id="rId17"/>
    <p:sldId id="275" r:id="rId18"/>
    <p:sldId id="274" r:id="rId19"/>
    <p:sldId id="263" r:id="rId20"/>
  </p:sldIdLst>
  <p:sldSz cx="24384000" cy="13716000"/>
  <p:notesSz cx="6858000" cy="9144000"/>
  <p:defaultTextStyle>
    <a:lvl1pPr algn="ctr" defTabSz="584200">
      <a:defRPr sz="58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58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58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58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58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58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58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58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58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E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609" autoAdjust="0"/>
  </p:normalViewPr>
  <p:slideViewPr>
    <p:cSldViewPr snapToGrid="0" snapToObjects="1">
      <p:cViewPr varScale="1">
        <p:scale>
          <a:sx n="41" d="100"/>
          <a:sy n="41" d="100"/>
        </p:scale>
        <p:origin x="691" y="43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3" Type="http://schemas.openxmlformats.org/officeDocument/2006/relationships/slide" Target="slides/slide1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theme" Target="theme/theme1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viewProps" Target="viewProps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303643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8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1221797" y="6337300"/>
            <a:ext cx="1942567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Teksti</a:t>
            </a:r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4155281" y="8665545"/>
            <a:ext cx="16073438" cy="17145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DEA0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10000">
                <a:solidFill>
                  <a:srgbClr val="FDEA0D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Click to edit Master title style</a:t>
            </a:r>
            <a:endParaRPr sz="10000">
              <a:solidFill>
                <a:srgbClr val="FDEA0D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4155281" y="10513365"/>
            <a:ext cx="16073438" cy="2196704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B3B3B2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5800">
                <a:solidFill>
                  <a:srgbClr val="B3B3B2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5800">
                <a:solidFill>
                  <a:srgbClr val="B3B3B2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5800">
                <a:solidFill>
                  <a:srgbClr val="B3B3B2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5800">
                <a:solidFill>
                  <a:srgbClr val="B3B3B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5800">
                <a:solidFill>
                  <a:srgbClr val="B3B3B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lang="en-US" sz="5800">
                <a:solidFill>
                  <a:srgbClr val="B3B3B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lang="en-US" sz="5800">
                <a:solidFill>
                  <a:srgbClr val="B3B3B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lang="en-US" sz="5800">
                <a:solidFill>
                  <a:srgbClr val="B3B3B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lang="en-US" sz="5800">
                <a:solidFill>
                  <a:srgbClr val="B3B3B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Fifth level</a:t>
            </a:r>
            <a:endParaRPr sz="5800">
              <a:solidFill>
                <a:srgbClr val="B3B3B2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  <p:pic>
        <p:nvPicPr>
          <p:cNvPr id="12" name="NJS-logo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8671420" y="883023"/>
            <a:ext cx="6995503" cy="69921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uettelo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4155281" y="1928812"/>
            <a:ext cx="16073438" cy="985837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50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lang="en-US" sz="50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lang="en-US" sz="50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lang="en-US" sz="50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lang="en-US" sz="50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Fifth level</a:t>
            </a:r>
            <a:endParaRPr sz="500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4"/>
          <p:cNvSpPr>
            <a:spLocks noGrp="1"/>
          </p:cNvSpPr>
          <p:nvPr>
            <p:ph type="title" hasCustomPrompt="1"/>
          </p:nvPr>
        </p:nvSpPr>
        <p:spPr>
          <a:xfrm>
            <a:off x="4155281" y="5143500"/>
            <a:ext cx="16073438" cy="3429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fi-FI" sz="10000" dirty="0">
                <a:solidFill>
                  <a:srgbClr val="FEEB0D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378970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1221797" y="6337300"/>
            <a:ext cx="1942567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Teksti</a:t>
            </a:r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4155281" y="8220068"/>
            <a:ext cx="16073438" cy="17145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DEA0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DEA0D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4155281" y="10278903"/>
            <a:ext cx="16073438" cy="2196704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B3B3B2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5800">
                <a:solidFill>
                  <a:srgbClr val="B3B3B2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5800">
                <a:solidFill>
                  <a:srgbClr val="B3B3B2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5800">
                <a:solidFill>
                  <a:srgbClr val="B3B3B2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5800">
                <a:solidFill>
                  <a:srgbClr val="B3B3B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B3B3B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B3B3B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B3B3B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B3B3B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B3B3B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  <p:pic>
        <p:nvPicPr>
          <p:cNvPr id="12" name="NJS-logo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8671420" y="718900"/>
            <a:ext cx="6995503" cy="699213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33997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360B8-9A0B-4627-B80E-C7B55B6A82FC}" type="datetime1">
              <a:rPr lang="fi-FI" smtClean="0"/>
              <a:pPr/>
              <a:t>7.11.2020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884772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7725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874821" y="574492"/>
            <a:ext cx="15927714" cy="2599865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EEB0D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 hasCustomPrompt="1"/>
          </p:nvPr>
        </p:nvSpPr>
        <p:spPr>
          <a:xfrm>
            <a:off x="1874821" y="3864966"/>
            <a:ext cx="12639915" cy="8279409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B3B3B2"/>
                </a:solidFill>
              </a:defRPr>
            </a:lvl1pPr>
            <a:lvl2pPr marL="635000" indent="-635000">
              <a:spcBef>
                <a:spcPts val="0"/>
              </a:spcBef>
              <a:buSzTx/>
              <a:buFont typeface="Arial"/>
              <a:buChar char="•"/>
              <a:defRPr sz="5800">
                <a:solidFill>
                  <a:srgbClr val="B3B3B2"/>
                </a:solidFill>
              </a:defRPr>
            </a:lvl2pPr>
            <a:lvl3pPr marL="0" indent="0">
              <a:spcBef>
                <a:spcPts val="0"/>
              </a:spcBef>
              <a:buSzTx/>
              <a:buFont typeface="Arial"/>
              <a:buNone/>
              <a:defRPr sz="5800">
                <a:solidFill>
                  <a:srgbClr val="B3B3B2"/>
                </a:solidFill>
              </a:defRPr>
            </a:lvl3pPr>
            <a:lvl4pPr marL="635000" indent="-635000">
              <a:spcBef>
                <a:spcPts val="0"/>
              </a:spcBef>
              <a:buSzTx/>
              <a:buFont typeface="Arial"/>
              <a:buChar char="•"/>
              <a:defRPr sz="6600">
                <a:solidFill>
                  <a:srgbClr val="B3B3B2"/>
                </a:solidFill>
              </a:defRPr>
            </a:lvl4pPr>
            <a:lvl5pPr marL="0" indent="0">
              <a:spcBef>
                <a:spcPts val="0"/>
              </a:spcBef>
              <a:buSzTx/>
              <a:buFont typeface="Arial"/>
              <a:buNone/>
              <a:defRPr sz="6600">
                <a:solidFill>
                  <a:srgbClr val="B3B3B2"/>
                </a:solidFill>
              </a:defRPr>
            </a:lvl5pPr>
            <a:lvl6pPr>
              <a:defRPr sz="5800"/>
            </a:lvl6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800" dirty="0">
                <a:solidFill>
                  <a:srgbClr val="B3B3B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5800" dirty="0">
                <a:solidFill>
                  <a:srgbClr val="B3B3B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  <a:endParaRPr lang="fi-FI" sz="5800" dirty="0">
              <a:solidFill>
                <a:srgbClr val="B3B3B2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5800" dirty="0">
                <a:solidFill>
                  <a:srgbClr val="B3B3B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5800" dirty="0">
                <a:solidFill>
                  <a:srgbClr val="B3B3B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  <a:endParaRPr lang="fi-FI" sz="5800" dirty="0">
              <a:solidFill>
                <a:srgbClr val="B3B3B2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5800" dirty="0">
                <a:solidFill>
                  <a:srgbClr val="B3B3B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  <p:pic>
        <p:nvPicPr>
          <p:cNvPr id="18" name="NJS-logo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4728857" y="3864966"/>
            <a:ext cx="8040764" cy="80367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4608403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874821" y="574492"/>
            <a:ext cx="15927714" cy="2599865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EEB0D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pic>
        <p:nvPicPr>
          <p:cNvPr id="18" name="NJS-logo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5031247" y="3864966"/>
            <a:ext cx="8040764" cy="803674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23"/>
          <p:cNvSpPr>
            <a:spLocks noGrp="1"/>
          </p:cNvSpPr>
          <p:nvPr>
            <p:ph type="body" idx="1" hasCustomPrompt="1"/>
          </p:nvPr>
        </p:nvSpPr>
        <p:spPr>
          <a:xfrm>
            <a:off x="1905059" y="3893343"/>
            <a:ext cx="12549199" cy="803672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  <a:r>
              <a:rPr lang="fi-FI"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(iso riviväli 36 </a:t>
            </a:r>
            <a:r>
              <a:rPr lang="fi-FI" sz="50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pt</a:t>
            </a:r>
            <a:r>
              <a:rPr lang="fi-FI"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)</a:t>
            </a:r>
            <a:endParaRPr sz="50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9141247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asted-image.pdf"/>
          <p:cNvPicPr/>
          <p:nvPr/>
        </p:nvPicPr>
        <p:blipFill>
          <a:blip r:embed="rId2">
            <a:alphaModFix amt="15420"/>
          </a:blip>
          <a:stretch>
            <a:fillRect/>
          </a:stretch>
        </p:blipFill>
        <p:spPr>
          <a:xfrm>
            <a:off x="7105426" y="1771426"/>
            <a:ext cx="10173087" cy="101731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873845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asted-image.pdf"/>
          <p:cNvPicPr/>
          <p:nvPr/>
        </p:nvPicPr>
        <p:blipFill>
          <a:blip r:embed="rId2">
            <a:alphaModFix amt="15420"/>
          </a:blip>
          <a:stretch>
            <a:fillRect/>
          </a:stretch>
        </p:blipFill>
        <p:spPr>
          <a:xfrm>
            <a:off x="7105426" y="1771426"/>
            <a:ext cx="10173087" cy="1017310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4"/>
          <p:cNvSpPr>
            <a:spLocks noGrp="1"/>
          </p:cNvSpPr>
          <p:nvPr>
            <p:ph type="title" hasCustomPrompt="1"/>
          </p:nvPr>
        </p:nvSpPr>
        <p:spPr>
          <a:xfrm>
            <a:off x="4155281" y="5143500"/>
            <a:ext cx="16073438" cy="3429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fi-FI" sz="10000" dirty="0">
                <a:solidFill>
                  <a:srgbClr val="FEEB0D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0151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äliotsikko lisä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244578" y="1785937"/>
            <a:ext cx="15894844" cy="4929188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10000">
                <a:solidFill>
                  <a:srgbClr val="FEEB0D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Click to edit Master title style</a:t>
            </a:r>
            <a:endParaRPr sz="10000">
              <a:solidFill>
                <a:srgbClr val="FEEB0D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244578" y="6840140"/>
            <a:ext cx="15894844" cy="2214564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ACACAB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5800">
                <a:solidFill>
                  <a:srgbClr val="B3B3B2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5800">
                <a:solidFill>
                  <a:srgbClr val="ABABAA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5800">
                <a:solidFill>
                  <a:srgbClr val="ABABAA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5800">
                <a:solidFill>
                  <a:srgbClr val="ADADAC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5800">
                <a:solidFill>
                  <a:srgbClr val="ACACAB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lang="en-US" sz="5800">
                <a:solidFill>
                  <a:srgbClr val="ACACAB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lang="en-US" sz="5800">
                <a:solidFill>
                  <a:srgbClr val="ACACAB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lang="en-US" sz="5800">
                <a:solidFill>
                  <a:srgbClr val="ACACAB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lang="en-US" sz="5800">
                <a:solidFill>
                  <a:srgbClr val="ACACAB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Fifth level</a:t>
            </a:r>
            <a:endParaRPr sz="5800">
              <a:solidFill>
                <a:srgbClr val="ADADAC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äli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4155281" y="5143500"/>
            <a:ext cx="16073438" cy="3429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10000">
                <a:solidFill>
                  <a:srgbClr val="FEEB0D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Click to edit Master title style</a:t>
            </a:r>
            <a:endParaRPr sz="10000">
              <a:solidFill>
                <a:srgbClr val="FEEB0D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363" y="357188"/>
            <a:ext cx="14960270" cy="28636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74363" y="3893342"/>
            <a:ext cx="14960270" cy="8626903"/>
          </a:xfrm>
        </p:spPr>
        <p:txBody>
          <a:bodyPr/>
          <a:lstStyle>
            <a:lvl1pPr marL="914400" indent="-914400">
              <a:buFont typeface="+mj-lt"/>
              <a:buAutoNum type="arabicPeriod"/>
              <a:defRPr sz="5400"/>
            </a:lvl1pPr>
            <a:lvl2pPr>
              <a:spcBef>
                <a:spcPts val="1800"/>
              </a:spcBef>
              <a:defRPr sz="3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655762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4155281" y="357187"/>
            <a:ext cx="16073438" cy="30659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10000">
                <a:solidFill>
                  <a:srgbClr val="FEEB0D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Click to edit Master title style</a:t>
            </a:r>
            <a:endParaRPr sz="10000">
              <a:solidFill>
                <a:srgbClr val="FEEB0D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Leipäteksti (riviväli 36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2056254" y="357188"/>
            <a:ext cx="18652841" cy="290182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10000">
                <a:solidFill>
                  <a:srgbClr val="FEEB0D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Click to edit Master title style</a:t>
            </a:r>
            <a:endParaRPr sz="10000" dirty="0">
              <a:solidFill>
                <a:srgbClr val="FEEB0D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  <p:sp>
        <p:nvSpPr>
          <p:cNvPr id="23" name="Shape 23"/>
          <p:cNvSpPr>
            <a:spLocks noGrp="1"/>
          </p:cNvSpPr>
          <p:nvPr>
            <p:ph type="body" idx="1" hasCustomPrompt="1"/>
          </p:nvPr>
        </p:nvSpPr>
        <p:spPr>
          <a:xfrm>
            <a:off x="2056254" y="3893342"/>
            <a:ext cx="18652841" cy="8908257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  <a:r>
              <a:rPr lang="fi-FI"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(iso riviväli 36 </a:t>
            </a:r>
            <a:r>
              <a:rPr lang="fi-FI" sz="50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pt</a:t>
            </a:r>
            <a:r>
              <a:rPr lang="fi-FI"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)</a:t>
            </a:r>
            <a:endParaRPr sz="50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78129307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ipäteksti (riviväli 24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2056254" y="357188"/>
            <a:ext cx="18652841" cy="287838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10000">
                <a:solidFill>
                  <a:srgbClr val="FEEB0D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Click to edit Master title style</a:t>
            </a:r>
            <a:endParaRPr sz="10000" dirty="0">
              <a:solidFill>
                <a:srgbClr val="FEEB0D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  <p:sp>
        <p:nvSpPr>
          <p:cNvPr id="23" name="Shape 23"/>
          <p:cNvSpPr>
            <a:spLocks noGrp="1"/>
          </p:cNvSpPr>
          <p:nvPr>
            <p:ph type="body" idx="1" hasCustomPrompt="1"/>
          </p:nvPr>
        </p:nvSpPr>
        <p:spPr>
          <a:xfrm>
            <a:off x="2056254" y="3893343"/>
            <a:ext cx="18652841" cy="8697242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/>
            </a:lvl1pPr>
            <a:lvl2pPr>
              <a:spcBef>
                <a:spcPts val="2400"/>
              </a:spcBef>
              <a:defRPr/>
            </a:lvl2pPr>
            <a:lvl3pPr>
              <a:spcBef>
                <a:spcPts val="2400"/>
              </a:spcBef>
              <a:defRPr/>
            </a:lvl3pPr>
            <a:lvl4pPr>
              <a:spcBef>
                <a:spcPts val="2400"/>
              </a:spcBef>
              <a:defRPr/>
            </a:lvl4pPr>
            <a:lvl5pPr>
              <a:spcBef>
                <a:spcPts val="2400"/>
              </a:spcBef>
              <a:defRPr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  <a:r>
              <a:rPr lang="fi-FI"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(pieni riviväli 24 </a:t>
            </a:r>
            <a:r>
              <a:rPr lang="fi-FI" sz="50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pt</a:t>
            </a:r>
            <a:r>
              <a:rPr lang="fi-FI"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)</a:t>
            </a:r>
            <a:endParaRPr sz="50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874820" y="448110"/>
            <a:ext cx="18353899" cy="253291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10000">
                <a:solidFill>
                  <a:srgbClr val="FEEB0D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Click to edit Master title style</a:t>
            </a:r>
            <a:endParaRPr sz="10000" dirty="0">
              <a:solidFill>
                <a:srgbClr val="FEEB0D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74838" y="3438525"/>
            <a:ext cx="8824912" cy="8685213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/>
          </p:nvPr>
        </p:nvSpPr>
        <p:spPr>
          <a:xfrm>
            <a:off x="11403807" y="3438525"/>
            <a:ext cx="8824912" cy="8685213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874820" y="448110"/>
            <a:ext cx="18353899" cy="253291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10000">
                <a:solidFill>
                  <a:srgbClr val="FEEB0D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Click to edit Master title style</a:t>
            </a:r>
            <a:endParaRPr sz="10000" dirty="0">
              <a:solidFill>
                <a:srgbClr val="FEEB0D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1903116" y="3686515"/>
            <a:ext cx="8796512" cy="843674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50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lang="en-US" sz="50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lang="en-US" sz="50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lang="en-US" sz="50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lang="en-US" sz="50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Fifth level</a:t>
            </a:r>
            <a:endParaRPr sz="50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  <p:sp>
        <p:nvSpPr>
          <p:cNvPr id="6" name="Shape 26"/>
          <p:cNvSpPr>
            <a:spLocks noGrp="1"/>
          </p:cNvSpPr>
          <p:nvPr>
            <p:ph type="body" idx="10"/>
          </p:nvPr>
        </p:nvSpPr>
        <p:spPr>
          <a:xfrm>
            <a:off x="11428421" y="3686515"/>
            <a:ext cx="8796512" cy="843673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50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lang="en-US" sz="50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lang="en-US" sz="50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lang="en-US" sz="50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lang="en-US" sz="50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Fifth level</a:t>
            </a:r>
            <a:endParaRPr sz="50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840437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png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theme" Target="../theme/theme2.xml" /><Relationship Id="rId5" Type="http://schemas.openxmlformats.org/officeDocument/2006/relationships/slideLayout" Target="../slideLayouts/slideLayout17.xml" /><Relationship Id="rId4" Type="http://schemas.openxmlformats.org/officeDocument/2006/relationships/slideLayout" Target="../slideLayouts/slideLayout1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4F9E"/>
            </a:gs>
            <a:gs pos="100000">
              <a:srgbClr val="00336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974181" y="357188"/>
            <a:ext cx="17734914" cy="2863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 dirty="0">
                <a:solidFill>
                  <a:srgbClr val="FEEB0D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974181" y="3893343"/>
            <a:ext cx="17734914" cy="803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  <a:r>
              <a:rPr lang="fi-FI"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(iso riviväli)</a:t>
            </a:r>
            <a:endParaRPr sz="50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50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  <p:pic>
        <p:nvPicPr>
          <p:cNvPr id="4" name="NJS-logo.png"/>
          <p:cNvPicPr/>
          <p:nvPr/>
        </p:nvPicPr>
        <p:blipFill>
          <a:blip r:embed="rId14"/>
          <a:stretch>
            <a:fillRect/>
          </a:stretch>
        </p:blipFill>
        <p:spPr>
          <a:xfrm>
            <a:off x="21075251" y="436882"/>
            <a:ext cx="2785309" cy="2783974"/>
          </a:xfrm>
          <a:prstGeom prst="rect">
            <a:avLst/>
          </a:prstGeom>
          <a:ln w="12700">
            <a:miter lim="400000"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60" r:id="rId4"/>
    <p:sldLayoutId id="2147483653" r:id="rId5"/>
    <p:sldLayoutId id="2147483659" r:id="rId6"/>
    <p:sldLayoutId id="2147483654" r:id="rId7"/>
    <p:sldLayoutId id="2147483655" r:id="rId8"/>
    <p:sldLayoutId id="2147483676" r:id="rId9"/>
    <p:sldLayoutId id="2147483656" r:id="rId10"/>
    <p:sldLayoutId id="2147483657" r:id="rId11"/>
    <p:sldLayoutId id="2147483679" r:id="rId12"/>
  </p:sldLayoutIdLst>
  <p:transition spd="med"/>
  <p:hf sldNum="0" hdr="0"/>
  <p:txStyles>
    <p:titleStyle>
      <a:lvl1pPr defTabSz="584200" eaLnBrk="1" hangingPunct="1">
        <a:defRPr sz="10000">
          <a:solidFill>
            <a:srgbClr val="FEEB0D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 eaLnBrk="1" hangingPunct="1">
        <a:defRPr sz="10000">
          <a:solidFill>
            <a:srgbClr val="FEEB0D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 eaLnBrk="1" hangingPunct="1">
        <a:defRPr sz="10000">
          <a:solidFill>
            <a:srgbClr val="FEEB0D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 eaLnBrk="1" hangingPunct="1">
        <a:defRPr sz="10000">
          <a:solidFill>
            <a:srgbClr val="FEEB0D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 eaLnBrk="1" hangingPunct="1">
        <a:defRPr sz="10000">
          <a:solidFill>
            <a:srgbClr val="FEEB0D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 eaLnBrk="1" hangingPunct="1">
        <a:defRPr sz="10000">
          <a:solidFill>
            <a:srgbClr val="FEEB0D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 eaLnBrk="1" hangingPunct="1">
        <a:defRPr sz="10000">
          <a:solidFill>
            <a:srgbClr val="FEEB0D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 eaLnBrk="1" hangingPunct="1">
        <a:defRPr sz="10000">
          <a:solidFill>
            <a:srgbClr val="FEEB0D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 eaLnBrk="1" hangingPunct="1">
        <a:defRPr sz="10000">
          <a:solidFill>
            <a:srgbClr val="FEEB0D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539750" indent="-539750" algn="l" defTabSz="584200" eaLnBrk="1" hangingPunct="1">
        <a:spcBef>
          <a:spcPts val="3600"/>
        </a:spcBef>
        <a:buClrTx/>
        <a:buSzPct val="100000"/>
        <a:buFont typeface="Arial"/>
        <a:buChar char="•"/>
        <a:defRPr sz="50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1080000" indent="-540000" algn="l" defTabSz="584200" eaLnBrk="1" hangingPunct="1">
        <a:spcBef>
          <a:spcPts val="3600"/>
        </a:spcBef>
        <a:buSzPct val="75000"/>
        <a:buChar char="•"/>
        <a:defRPr sz="48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620000" indent="-540000" defTabSz="525463" eaLnBrk="1" hangingPunct="1">
        <a:spcBef>
          <a:spcPts val="3600"/>
        </a:spcBef>
        <a:buSzPct val="75000"/>
        <a:buChar char="•"/>
        <a:tabLst/>
        <a:defRPr sz="50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2160000" indent="-540000" defTabSz="584200" eaLnBrk="1" hangingPunct="1">
        <a:spcBef>
          <a:spcPts val="3600"/>
        </a:spcBef>
        <a:buSzPct val="75000"/>
        <a:buChar char="•"/>
        <a:defRPr sz="50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700000" indent="-540000" defTabSz="584200" eaLnBrk="1" hangingPunct="1">
        <a:spcBef>
          <a:spcPts val="3600"/>
        </a:spcBef>
        <a:buSzPct val="75000"/>
        <a:buChar char="•"/>
        <a:defRPr sz="50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839861" indent="-617361" defTabSz="584200" eaLnBrk="1" hangingPunct="1">
        <a:spcBef>
          <a:spcPts val="3600"/>
        </a:spcBef>
        <a:buSzPct val="75000"/>
        <a:buChar char="•"/>
        <a:defRPr sz="50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284361" indent="-617361" defTabSz="584200" eaLnBrk="1" hangingPunct="1">
        <a:spcBef>
          <a:spcPts val="3600"/>
        </a:spcBef>
        <a:buSzPct val="75000"/>
        <a:buChar char="•"/>
        <a:defRPr sz="50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728861" indent="-617361" defTabSz="584200" eaLnBrk="1" hangingPunct="1">
        <a:spcBef>
          <a:spcPts val="3600"/>
        </a:spcBef>
        <a:buSzPct val="75000"/>
        <a:buChar char="•"/>
        <a:defRPr sz="50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173361" indent="-617361" defTabSz="584200" eaLnBrk="1" hangingPunct="1">
        <a:spcBef>
          <a:spcPts val="3600"/>
        </a:spcBef>
        <a:buSzPct val="75000"/>
        <a:buChar char="•"/>
        <a:defRPr sz="50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4F9E"/>
            </a:gs>
            <a:gs pos="100000">
              <a:srgbClr val="00336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472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75" r:id="rId4"/>
    <p:sldLayoutId id="2147483677" r:id="rId5"/>
  </p:sldLayoutIdLst>
  <p:transition spd="med"/>
  <p:hf sldNum="0" hdr="0"/>
  <p:txStyles>
    <p:titleStyle>
      <a:lvl1pPr defTabSz="584200">
        <a:defRPr sz="10000">
          <a:solidFill>
            <a:srgbClr val="FEEB0D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10000">
          <a:solidFill>
            <a:srgbClr val="FEEB0D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10000">
          <a:solidFill>
            <a:srgbClr val="FEEB0D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10000">
          <a:solidFill>
            <a:srgbClr val="FEEB0D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10000">
          <a:solidFill>
            <a:srgbClr val="FEEB0D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10000">
          <a:solidFill>
            <a:srgbClr val="FEEB0D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10000">
          <a:solidFill>
            <a:srgbClr val="FEEB0D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10000">
          <a:solidFill>
            <a:srgbClr val="FEEB0D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10000">
          <a:solidFill>
            <a:srgbClr val="FEEB0D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539750" indent="-539750" algn="l" defTabSz="584200">
        <a:spcBef>
          <a:spcPts val="3600"/>
        </a:spcBef>
        <a:buClrTx/>
        <a:buSzPct val="100000"/>
        <a:buFont typeface="Arial"/>
        <a:buChar char="•"/>
        <a:defRPr sz="50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1080000" indent="-540000" algn="l" defTabSz="584200">
        <a:spcBef>
          <a:spcPts val="3600"/>
        </a:spcBef>
        <a:buSzPct val="75000"/>
        <a:buChar char="•"/>
        <a:defRPr sz="50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620000" indent="-540000" defTabSz="525463">
        <a:spcBef>
          <a:spcPts val="3600"/>
        </a:spcBef>
        <a:buSzPct val="75000"/>
        <a:buChar char="•"/>
        <a:tabLst/>
        <a:defRPr sz="50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2160000" indent="-540000" defTabSz="584200">
        <a:spcBef>
          <a:spcPts val="3600"/>
        </a:spcBef>
        <a:buSzPct val="75000"/>
        <a:buChar char="•"/>
        <a:defRPr sz="50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700000" indent="-540000" defTabSz="584200">
        <a:spcBef>
          <a:spcPts val="3600"/>
        </a:spcBef>
        <a:buSzPct val="75000"/>
        <a:buChar char="•"/>
        <a:defRPr sz="50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839861" indent="-617361" defTabSz="584200">
        <a:spcBef>
          <a:spcPts val="3600"/>
        </a:spcBef>
        <a:buSzPct val="75000"/>
        <a:buChar char="•"/>
        <a:defRPr sz="50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284361" indent="-617361" defTabSz="584200">
        <a:spcBef>
          <a:spcPts val="3600"/>
        </a:spcBef>
        <a:buSzPct val="75000"/>
        <a:buChar char="•"/>
        <a:defRPr sz="50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728861" indent="-617361" defTabSz="584200">
        <a:spcBef>
          <a:spcPts val="3600"/>
        </a:spcBef>
        <a:buSzPct val="75000"/>
        <a:buChar char="•"/>
        <a:defRPr sz="50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173361" indent="-617361" defTabSz="584200">
        <a:spcBef>
          <a:spcPts val="3600"/>
        </a:spcBef>
        <a:buSzPct val="75000"/>
        <a:buChar char="•"/>
        <a:defRPr sz="50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3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4155281" y="8360747"/>
            <a:ext cx="16073438" cy="1714500"/>
          </a:xfrm>
        </p:spPr>
        <p:txBody>
          <a:bodyPr/>
          <a:lstStyle/>
          <a:p>
            <a:pPr lvl="0"/>
            <a:r>
              <a:rPr lang="en-US" dirty="0" err="1"/>
              <a:t>Vanhempainilta</a:t>
            </a:r>
            <a:r>
              <a:rPr lang="en-US" dirty="0"/>
              <a:t> 6.11.2020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4155281" y="10208567"/>
            <a:ext cx="16073438" cy="2196704"/>
          </a:xfrm>
        </p:spPr>
        <p:txBody>
          <a:bodyPr/>
          <a:lstStyle/>
          <a:p>
            <a:pPr lvl="0"/>
            <a:r>
              <a:rPr lang="fi-FI" dirty="0"/>
              <a:t>NJS P07</a:t>
            </a:r>
          </a:p>
          <a:p>
            <a:pPr lvl="0"/>
            <a:r>
              <a:rPr lang="fi-FI" dirty="0"/>
              <a:t>NJS toimisto + Google </a:t>
            </a:r>
            <a:r>
              <a:rPr lang="fi-FI" dirty="0" err="1"/>
              <a:t>Meet</a:t>
            </a:r>
            <a:r>
              <a:rPr lang="fi-FI" dirty="0"/>
              <a:t> - etäyhteys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BE1CD8-C4C3-4123-861C-639B4508FD3F}" type="datetime1">
              <a:rPr lang="fi-FI" smtClean="0"/>
              <a:t>7.11.2020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3E296D-7F71-4E5E-BE8E-A377F0E8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Toimihenkilöt 2020-2021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BCB470-F02B-4834-B8FD-E592AC812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Toimihenkilöiden valinta</a:t>
            </a:r>
          </a:p>
          <a:p>
            <a:pPr lvl="1"/>
            <a:r>
              <a:rPr lang="fi-FI" dirty="0"/>
              <a:t>Jojot:</a:t>
            </a:r>
          </a:p>
          <a:p>
            <a:pPr lvl="2"/>
            <a:r>
              <a:rPr lang="fi-FI" dirty="0"/>
              <a:t>Vastuujojo Heli Naapuri, peliryhmäjojot Tarmo Collin (musta) ja Pekka Rantanen (sininen)</a:t>
            </a:r>
          </a:p>
          <a:p>
            <a:pPr lvl="1"/>
            <a:r>
              <a:rPr lang="fi-FI" dirty="0"/>
              <a:t>Rahastonhoitaja: Heli Naapuri</a:t>
            </a:r>
          </a:p>
          <a:p>
            <a:pPr lvl="1"/>
            <a:r>
              <a:rPr lang="fi-FI" dirty="0"/>
              <a:t>Varustevastaava: </a:t>
            </a:r>
            <a:r>
              <a:rPr lang="fi-FI"/>
              <a:t>Leena Kunnas</a:t>
            </a:r>
            <a:endParaRPr lang="fi-FI" dirty="0"/>
          </a:p>
          <a:p>
            <a:pPr lvl="1"/>
            <a:r>
              <a:rPr lang="fi-FI" dirty="0"/>
              <a:t>Talkoovastaava:</a:t>
            </a:r>
          </a:p>
          <a:p>
            <a:pPr lvl="1"/>
            <a:r>
              <a:rPr lang="fi-FI" dirty="0"/>
              <a:t>Mediavastaava – some:</a:t>
            </a:r>
          </a:p>
        </p:txBody>
      </p:sp>
    </p:spTree>
    <p:extLst>
      <p:ext uri="{BB962C8B-B14F-4D97-AF65-F5344CB8AC3E}">
        <p14:creationId xmlns:p14="http://schemas.microsoft.com/office/powerpoint/2010/main" val="101037392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38027F-B2D3-45D2-BB32-3C3EEADF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Poimintoja kaudesta 2019-2020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DDAF9EB-BFC8-4C46-B10F-10414A3EB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6253" y="3547962"/>
            <a:ext cx="18652841" cy="9822657"/>
          </a:xfrm>
        </p:spPr>
        <p:txBody>
          <a:bodyPr>
            <a:normAutofit/>
          </a:bodyPr>
          <a:lstStyle/>
          <a:p>
            <a:r>
              <a:rPr lang="fi-FI" dirty="0"/>
              <a:t>Sininen ryhmä</a:t>
            </a:r>
          </a:p>
          <a:p>
            <a:pPr lvl="1"/>
            <a:r>
              <a:rPr lang="fi-FI" dirty="0"/>
              <a:t>Sarjapelit, sijoitus</a:t>
            </a:r>
          </a:p>
          <a:p>
            <a:pPr lvl="2"/>
            <a:r>
              <a:rPr lang="fi-FI" dirty="0"/>
              <a:t>Eteläinen alue, P13 nelonen – sijoitus 3.</a:t>
            </a:r>
          </a:p>
          <a:p>
            <a:pPr lvl="2"/>
            <a:r>
              <a:rPr lang="fi-FI" dirty="0"/>
              <a:t>Pelit, turnaukset, harjoittelu</a:t>
            </a:r>
          </a:p>
          <a:p>
            <a:r>
              <a:rPr lang="fi-FI" dirty="0"/>
              <a:t>Musta ryhmä</a:t>
            </a:r>
          </a:p>
          <a:p>
            <a:pPr lvl="1"/>
            <a:r>
              <a:rPr lang="fi-FI" dirty="0"/>
              <a:t>Sarjapelit, sijoitus</a:t>
            </a:r>
          </a:p>
          <a:p>
            <a:pPr lvl="2"/>
            <a:r>
              <a:rPr lang="fi-FI" dirty="0"/>
              <a:t>Eteläinen alue, P13 ykkönen – sarja 3., yläloppusarja 5.</a:t>
            </a:r>
          </a:p>
          <a:p>
            <a:pPr lvl="2"/>
            <a:r>
              <a:rPr lang="fi-FI" dirty="0">
                <a:solidFill>
                  <a:schemeClr val="tx1"/>
                </a:solidFill>
              </a:rPr>
              <a:t>Pelit, turnaukset, harjoittelu</a:t>
            </a:r>
          </a:p>
          <a:p>
            <a:r>
              <a:rPr lang="fi-FI" dirty="0"/>
              <a:t>06-yhteistyö</a:t>
            </a:r>
          </a:p>
        </p:txBody>
      </p:sp>
    </p:spTree>
    <p:extLst>
      <p:ext uri="{BB962C8B-B14F-4D97-AF65-F5344CB8AC3E}">
        <p14:creationId xmlns:p14="http://schemas.microsoft.com/office/powerpoint/2010/main" val="6967445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BEFE9-B76F-482F-9CFD-B3D68C082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Kausi 2020-2021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AF1B8C9-CC0A-4CA9-8208-301DEEC58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6254" y="3657600"/>
            <a:ext cx="20915713" cy="9701211"/>
          </a:xfrm>
        </p:spPr>
        <p:txBody>
          <a:bodyPr>
            <a:normAutofit lnSpcReduction="10000"/>
          </a:bodyPr>
          <a:lstStyle/>
          <a:p>
            <a:r>
              <a:rPr lang="fi-FI" dirty="0"/>
              <a:t>Harrasteryhmä yhdistetään P08:n </a:t>
            </a:r>
          </a:p>
          <a:p>
            <a:r>
              <a:rPr lang="fi-FI" dirty="0"/>
              <a:t>Pelaajamäärä 35-40</a:t>
            </a:r>
          </a:p>
          <a:p>
            <a:r>
              <a:rPr lang="fi-FI" dirty="0"/>
              <a:t>Kilpajoukkue on toimintaa, jossa pelaaja tavoittelee omaa huippua</a:t>
            </a:r>
          </a:p>
          <a:p>
            <a:pPr lvl="1"/>
            <a:r>
              <a:rPr lang="fi-FI" dirty="0"/>
              <a:t>Pelaaja on sitoutunut</a:t>
            </a:r>
          </a:p>
          <a:p>
            <a:pPr lvl="2"/>
            <a:r>
              <a:rPr lang="fi-FI" dirty="0"/>
              <a:t>Käy harjoituksissa aktiivisesti ja tekee annettuja omatoimiharjoituksia</a:t>
            </a:r>
          </a:p>
          <a:p>
            <a:pPr lvl="2"/>
            <a:r>
              <a:rPr lang="fi-FI" dirty="0"/>
              <a:t>Haluaa oppia ja toimia niin, että lähtee harjoituksista pois parempana pelaajana – eli </a:t>
            </a:r>
            <a:r>
              <a:rPr lang="fi-FI" b="1" dirty="0"/>
              <a:t>yrittää </a:t>
            </a:r>
            <a:r>
              <a:rPr lang="fi-FI" dirty="0"/>
              <a:t>ja</a:t>
            </a:r>
            <a:r>
              <a:rPr lang="fi-FI" b="1" dirty="0"/>
              <a:t> on aktiivinen</a:t>
            </a:r>
            <a:endParaRPr lang="fi-FI" dirty="0"/>
          </a:p>
          <a:p>
            <a:r>
              <a:rPr lang="fi-FI" dirty="0"/>
              <a:t>Kilpajoukkue on yksi joukkue, jossa pelaajat jaetaan tapahtumiin (pelit ja harjoitukset) tarkoituksenmukaisiin ryhmiin</a:t>
            </a:r>
          </a:p>
          <a:p>
            <a:r>
              <a:rPr lang="fi-FI" dirty="0"/>
              <a:t>Harjoitteleminen tavoitteellista ja hauskaa</a:t>
            </a:r>
          </a:p>
        </p:txBody>
      </p:sp>
    </p:spTree>
    <p:extLst>
      <p:ext uri="{BB962C8B-B14F-4D97-AF65-F5344CB8AC3E}">
        <p14:creationId xmlns:p14="http://schemas.microsoft.com/office/powerpoint/2010/main" val="90924647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F9B66D-175B-408B-B3C5-345DD52B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Kausi 2020-2021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0CD5EE-7031-4852-B666-B0C6F20A2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6254" y="3893342"/>
            <a:ext cx="20710440" cy="9465469"/>
          </a:xfrm>
        </p:spPr>
        <p:txBody>
          <a:bodyPr>
            <a:normAutofit/>
          </a:bodyPr>
          <a:lstStyle/>
          <a:p>
            <a:r>
              <a:rPr lang="fi-FI" dirty="0"/>
              <a:t>Treenit talvikaudella</a:t>
            </a:r>
          </a:p>
          <a:p>
            <a:pPr lvl="1"/>
            <a:r>
              <a:rPr lang="fi-FI" dirty="0"/>
              <a:t>MA halli klo 15.45-17.15, KE </a:t>
            </a:r>
            <a:r>
              <a:rPr lang="fi-FI" dirty="0" err="1"/>
              <a:t>tekis</a:t>
            </a:r>
            <a:r>
              <a:rPr lang="fi-FI" dirty="0"/>
              <a:t> klo 19-20.30, PE halli klo 16.45-18.15</a:t>
            </a:r>
          </a:p>
          <a:p>
            <a:pPr lvl="1"/>
            <a:r>
              <a:rPr lang="fi-FI" dirty="0"/>
              <a:t>SU </a:t>
            </a:r>
            <a:r>
              <a:rPr lang="fi-FI" dirty="0" err="1"/>
              <a:t>tekis</a:t>
            </a:r>
            <a:r>
              <a:rPr lang="fi-FI" dirty="0"/>
              <a:t> klo 13.45-16.15, pelipäivä/treenit</a:t>
            </a:r>
          </a:p>
          <a:p>
            <a:pPr lvl="1"/>
            <a:r>
              <a:rPr lang="fi-FI" dirty="0"/>
              <a:t>Maalivahtitreenit: MA </a:t>
            </a:r>
            <a:r>
              <a:rPr lang="fi-FI" dirty="0" err="1"/>
              <a:t>tekis</a:t>
            </a:r>
            <a:r>
              <a:rPr lang="fi-FI" dirty="0"/>
              <a:t> klo 18.15-19.15, KE </a:t>
            </a:r>
            <a:r>
              <a:rPr lang="fi-FI" dirty="0" err="1"/>
              <a:t>tekis</a:t>
            </a:r>
            <a:r>
              <a:rPr lang="fi-FI" dirty="0"/>
              <a:t> klo 17.40-19.00</a:t>
            </a:r>
          </a:p>
          <a:p>
            <a:r>
              <a:rPr lang="fi-FI" dirty="0"/>
              <a:t>Aamutreenit (Urheilupuiston koulun </a:t>
            </a:r>
            <a:r>
              <a:rPr lang="fi-FI" dirty="0" err="1"/>
              <a:t>LiPa</a:t>
            </a:r>
            <a:r>
              <a:rPr lang="fi-FI" dirty="0"/>
              <a:t>-luokka)</a:t>
            </a:r>
          </a:p>
          <a:p>
            <a:r>
              <a:rPr lang="fi-FI" dirty="0"/>
              <a:t>Oheis- ja omatoimiharjoittelu</a:t>
            </a:r>
          </a:p>
          <a:p>
            <a:pPr lvl="1"/>
            <a:r>
              <a:rPr lang="fi-FI" dirty="0"/>
              <a:t>Fysiikkaharjoittelu</a:t>
            </a:r>
          </a:p>
          <a:p>
            <a:pPr lvl="1"/>
            <a:r>
              <a:rPr lang="fi-FI" dirty="0"/>
              <a:t>Lajitaito 1-2 h/viikko</a:t>
            </a:r>
          </a:p>
          <a:p>
            <a:pPr lvl="1"/>
            <a:r>
              <a:rPr lang="fi-FI" dirty="0"/>
              <a:t>Omatoimiohjelmista vastaa Kari</a:t>
            </a:r>
          </a:p>
        </p:txBody>
      </p:sp>
    </p:spTree>
    <p:extLst>
      <p:ext uri="{BB962C8B-B14F-4D97-AF65-F5344CB8AC3E}">
        <p14:creationId xmlns:p14="http://schemas.microsoft.com/office/powerpoint/2010/main" val="3180184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985C3C-6773-4288-A1FC-BD9AC030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Kausi 2020-2021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6C1C35-5304-4B70-9C10-EBE2DC677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6254" y="3893343"/>
            <a:ext cx="20262570" cy="8697242"/>
          </a:xfrm>
        </p:spPr>
        <p:txBody>
          <a:bodyPr>
            <a:normAutofit lnSpcReduction="10000"/>
          </a:bodyPr>
          <a:lstStyle/>
          <a:p>
            <a:r>
              <a:rPr lang="fi-FI" dirty="0"/>
              <a:t>06-yhteistyö</a:t>
            </a:r>
          </a:p>
          <a:p>
            <a:pPr lvl="1"/>
            <a:r>
              <a:rPr lang="fi-FI" dirty="0"/>
              <a:t>Yhteistreenit n. joka toinen keskiviikko (11., 25.11. sekä 9.12), mahdollisesti keväällä useammin</a:t>
            </a:r>
          </a:p>
          <a:p>
            <a:pPr lvl="1"/>
            <a:r>
              <a:rPr lang="fi-FI" dirty="0"/>
              <a:t>Molemmat joukkueet (06 ja 07) jaetaan kahteen ryhmään – treenit 17.45-19.30 sekä 19.00-20.45</a:t>
            </a:r>
          </a:p>
          <a:p>
            <a:pPr lvl="2"/>
            <a:r>
              <a:rPr lang="fi-FI" dirty="0"/>
              <a:t>Tarkoituksena taata treeneihin kaikille sopivan haastavia isomman pelaajamäärän pelejä</a:t>
            </a:r>
          </a:p>
          <a:p>
            <a:pPr lvl="1"/>
            <a:r>
              <a:rPr lang="fi-FI" dirty="0"/>
              <a:t>Harjoittelun ja peleissä osoitetun tekemisen perusteella osa pelaajista osallistuu välillä ylimääräiseen harjoitukseen 06-ryhmässä</a:t>
            </a:r>
          </a:p>
          <a:p>
            <a:pPr lvl="1"/>
            <a:r>
              <a:rPr lang="fi-FI" dirty="0"/>
              <a:t>Osa pelaajista käy pelaamassa 06-ryhmän pelejä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461151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F16507-5A63-4B52-BBEA-16F1C8B8B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Kausi 2020-2021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B09911B-0D05-4147-815B-FFAD4865E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6254" y="3732244"/>
            <a:ext cx="21083664" cy="9626567"/>
          </a:xfrm>
        </p:spPr>
        <p:txBody>
          <a:bodyPr>
            <a:normAutofit lnSpcReduction="10000"/>
          </a:bodyPr>
          <a:lstStyle/>
          <a:p>
            <a:r>
              <a:rPr lang="fi-FI" dirty="0"/>
              <a:t>Ilmoittautumiskäytännöt</a:t>
            </a:r>
          </a:p>
          <a:p>
            <a:pPr lvl="1"/>
            <a:r>
              <a:rPr lang="fi-FI" dirty="0"/>
              <a:t>Kilparyhmässä oletus, että pelaaja on tapahtumissa aina paikalla – jos ei pääse, ilmoitus Karille henkilökohtaisesti</a:t>
            </a:r>
          </a:p>
          <a:p>
            <a:pPr lvl="1"/>
            <a:r>
              <a:rPr lang="fi-FI" dirty="0"/>
              <a:t>Nimenhuuto/</a:t>
            </a:r>
            <a:r>
              <a:rPr lang="fi-FI" dirty="0" err="1"/>
              <a:t>Jopox</a:t>
            </a:r>
            <a:r>
              <a:rPr lang="fi-FI" dirty="0"/>
              <a:t> - tapahtumien </a:t>
            </a:r>
            <a:r>
              <a:rPr lang="fi-FI" dirty="0" err="1"/>
              <a:t>tiedoitus</a:t>
            </a:r>
            <a:r>
              <a:rPr lang="fi-FI" dirty="0"/>
              <a:t>/kalenteri, ei ilmoittautumiskanava</a:t>
            </a:r>
            <a:endParaRPr lang="fi-FI" dirty="0">
              <a:solidFill>
                <a:srgbClr val="FF0000"/>
              </a:solidFill>
            </a:endParaRPr>
          </a:p>
          <a:p>
            <a:r>
              <a:rPr lang="fi-FI" dirty="0"/>
              <a:t>Pelit ja turnaukset</a:t>
            </a:r>
          </a:p>
          <a:p>
            <a:pPr lvl="1"/>
            <a:r>
              <a:rPr lang="fi-FI" dirty="0"/>
              <a:t>Tavoitemäärä talvikaudella 2-3 peliä/kk, kesäkaudella 3-4/kk</a:t>
            </a:r>
          </a:p>
          <a:p>
            <a:pPr lvl="1"/>
            <a:r>
              <a:rPr lang="fi-FI" dirty="0"/>
              <a:t>Talvikaudella yksi turnaus</a:t>
            </a:r>
          </a:p>
          <a:p>
            <a:pPr lvl="2"/>
            <a:r>
              <a:rPr lang="fi-FI" sz="4800" dirty="0"/>
              <a:t>SJK CUP, Kuortane 5.-7.2.2021</a:t>
            </a:r>
          </a:p>
          <a:p>
            <a:pPr lvl="1"/>
            <a:r>
              <a:rPr lang="fi-FI" dirty="0"/>
              <a:t>Kesäkaudella 1-2 turnausta</a:t>
            </a:r>
          </a:p>
          <a:p>
            <a:pPr lvl="2"/>
            <a:r>
              <a:rPr lang="fi-FI" dirty="0"/>
              <a:t>Helsinki Cup?</a:t>
            </a:r>
          </a:p>
        </p:txBody>
      </p:sp>
    </p:spTree>
    <p:extLst>
      <p:ext uri="{BB962C8B-B14F-4D97-AF65-F5344CB8AC3E}">
        <p14:creationId xmlns:p14="http://schemas.microsoft.com/office/powerpoint/2010/main" val="283645663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F5DEFD-5943-4169-8C73-24916096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Kausi 2020-2021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59C654-CA3A-4F51-B923-3D181C6D1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6254" y="3893342"/>
            <a:ext cx="18652841" cy="9465469"/>
          </a:xfrm>
        </p:spPr>
        <p:txBody>
          <a:bodyPr>
            <a:normAutofit lnSpcReduction="10000"/>
          </a:bodyPr>
          <a:lstStyle/>
          <a:p>
            <a:pPr lvl="1"/>
            <a:r>
              <a:rPr lang="fi-FI" dirty="0"/>
              <a:t>Tavoitteena/toiveena koronatilanteen salliessa kovatasoinen turnaus tai leiri ulkomailla, jotta joukkue saa tavoitteen kovalle työn teolle ja ”pääsee hengittämään” huippujuniorijalkapallon ilmapiiriä</a:t>
            </a:r>
          </a:p>
          <a:p>
            <a:r>
              <a:rPr lang="fi-FI" dirty="0"/>
              <a:t>Leirit</a:t>
            </a:r>
          </a:p>
          <a:p>
            <a:pPr lvl="1"/>
            <a:r>
              <a:rPr lang="fi-FI" dirty="0"/>
              <a:t>Yhden päivän leirejä Klaukkalassa</a:t>
            </a:r>
          </a:p>
          <a:p>
            <a:pPr lvl="2"/>
            <a:r>
              <a:rPr lang="fi-FI" dirty="0"/>
              <a:t>Seuran </a:t>
            </a:r>
            <a:r>
              <a:rPr lang="fi-FI"/>
              <a:t>järjestämät ikäkausileirit </a:t>
            </a:r>
            <a:r>
              <a:rPr lang="fi-FI" dirty="0"/>
              <a:t>2-3?</a:t>
            </a:r>
          </a:p>
          <a:p>
            <a:pPr lvl="2"/>
            <a:r>
              <a:rPr lang="fi-FI" dirty="0"/>
              <a:t>Joukkueen omat 2-3</a:t>
            </a:r>
          </a:p>
          <a:p>
            <a:r>
              <a:rPr lang="fi-FI" dirty="0"/>
              <a:t>Sarjat</a:t>
            </a:r>
          </a:p>
          <a:p>
            <a:pPr lvl="1"/>
            <a:r>
              <a:rPr lang="fi-FI" dirty="0"/>
              <a:t>Talviliiga</a:t>
            </a:r>
          </a:p>
          <a:p>
            <a:pPr lvl="1"/>
            <a:r>
              <a:rPr lang="fi-FI" dirty="0"/>
              <a:t>SPL – Eteläinen alue</a:t>
            </a:r>
          </a:p>
        </p:txBody>
      </p:sp>
    </p:spTree>
    <p:extLst>
      <p:ext uri="{BB962C8B-B14F-4D97-AF65-F5344CB8AC3E}">
        <p14:creationId xmlns:p14="http://schemas.microsoft.com/office/powerpoint/2010/main" val="275145498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2F7CAA-4B19-4405-95A4-54B395A6F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Kausi 2020-2021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3FA0C71-4501-4BED-BF2B-A8B26C4B45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Kehittymisen seuranta</a:t>
            </a:r>
          </a:p>
          <a:p>
            <a:pPr lvl="1"/>
            <a:r>
              <a:rPr lang="fi-FI" dirty="0"/>
              <a:t>Lihastasapainokartoitus</a:t>
            </a:r>
          </a:p>
          <a:p>
            <a:pPr lvl="1"/>
            <a:r>
              <a:rPr lang="fi-FI" dirty="0"/>
              <a:t>Seuran fysiikkatestit?</a:t>
            </a:r>
          </a:p>
          <a:p>
            <a:pPr lvl="1"/>
            <a:r>
              <a:rPr lang="fi-FI" dirty="0"/>
              <a:t>Yksilöllisesti rasituksen ja kasvun seuranta</a:t>
            </a:r>
          </a:p>
          <a:p>
            <a:pPr lvl="1"/>
            <a:r>
              <a:rPr lang="fi-FI" dirty="0"/>
              <a:t>Pelit</a:t>
            </a:r>
          </a:p>
          <a:p>
            <a:pPr lvl="1"/>
            <a:r>
              <a:rPr lang="fi-FI" dirty="0"/>
              <a:t>Kehityskeskustelut</a:t>
            </a:r>
          </a:p>
        </p:txBody>
      </p:sp>
    </p:spTree>
    <p:extLst>
      <p:ext uri="{BB962C8B-B14F-4D97-AF65-F5344CB8AC3E}">
        <p14:creationId xmlns:p14="http://schemas.microsoft.com/office/powerpoint/2010/main" val="132583612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703A48E7-3F1F-48A9-BD97-45120DCDBE85}"/>
              </a:ext>
            </a:extLst>
          </p:cNvPr>
          <p:cNvSpPr txBox="1"/>
          <p:nvPr/>
        </p:nvSpPr>
        <p:spPr>
          <a:xfrm>
            <a:off x="7595118" y="5738805"/>
            <a:ext cx="9218645" cy="15292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9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KIITOS!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Ajankohtaista kaudelle 2020-2021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6254" y="3918857"/>
            <a:ext cx="18652841" cy="9629192"/>
          </a:xfrm>
        </p:spPr>
        <p:txBody>
          <a:bodyPr>
            <a:normAutofit lnSpcReduction="10000"/>
          </a:bodyPr>
          <a:lstStyle/>
          <a:p>
            <a:pPr lvl="0"/>
            <a:r>
              <a:rPr lang="fi-FI" dirty="0" err="1"/>
              <a:t>Jopox</a:t>
            </a:r>
            <a:endParaRPr lang="fi-FI" dirty="0"/>
          </a:p>
          <a:p>
            <a:pPr lvl="1"/>
            <a:r>
              <a:rPr lang="fi-FI" dirty="0"/>
              <a:t>Seuran ja joukkueen kotisivut</a:t>
            </a:r>
          </a:p>
          <a:p>
            <a:pPr lvl="1"/>
            <a:r>
              <a:rPr lang="fi-FI" dirty="0"/>
              <a:t>Viestintä – sisäinen ja ulkoinen</a:t>
            </a:r>
          </a:p>
          <a:p>
            <a:pPr lvl="1"/>
            <a:r>
              <a:rPr lang="fi-FI" dirty="0"/>
              <a:t>Kalenteri</a:t>
            </a:r>
          </a:p>
          <a:p>
            <a:pPr lvl="2"/>
            <a:r>
              <a:rPr lang="fi-FI" dirty="0"/>
              <a:t>Joukkueen sisäinen kalenteri – ottelut, treenit, tapahtumat</a:t>
            </a:r>
          </a:p>
          <a:p>
            <a:pPr lvl="2"/>
            <a:r>
              <a:rPr lang="fi-FI" dirty="0"/>
              <a:t>Automaattinen linkitysmahdollisuus jäsenen henkilökohtaiseen kalenteriin</a:t>
            </a:r>
          </a:p>
          <a:p>
            <a:pPr lvl="2"/>
            <a:r>
              <a:rPr lang="fi-FI" dirty="0"/>
              <a:t>Seuran yhteinen ottelukalenteri</a:t>
            </a:r>
          </a:p>
          <a:p>
            <a:pPr lvl="1"/>
            <a:r>
              <a:rPr lang="fi-FI" dirty="0"/>
              <a:t>Pukukoppi</a:t>
            </a:r>
          </a:p>
          <a:p>
            <a:pPr lvl="2"/>
            <a:r>
              <a:rPr lang="fi-FI" dirty="0"/>
              <a:t>Joukkueen oma viestintäkanava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E4A4DC-8D15-483F-A115-3B031E549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Ajankohtaista kaudelle 2020-2021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CE3958-6F56-444B-8000-56F291B8C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fi-FI" dirty="0"/>
              <a:t>Tapahtumat, ilmoittautumiset, viestit, omat tilastot, harjoituspäiväkirja, laskuarkisto, jne.</a:t>
            </a:r>
          </a:p>
          <a:p>
            <a:pPr lvl="2"/>
            <a:r>
              <a:rPr lang="fi-FI" dirty="0"/>
              <a:t>Mahdollistaa kehittymisen seurannan</a:t>
            </a:r>
          </a:p>
          <a:p>
            <a:pPr lvl="1"/>
            <a:r>
              <a:rPr lang="fi-FI" dirty="0"/>
              <a:t>Laskutus</a:t>
            </a:r>
          </a:p>
          <a:p>
            <a:pPr lvl="1"/>
            <a:r>
              <a:rPr lang="fi-FI" dirty="0"/>
              <a:t>Sähköinen jäsenrekisteri</a:t>
            </a:r>
          </a:p>
          <a:p>
            <a:pPr lvl="1"/>
            <a:r>
              <a:rPr lang="fi-FI" dirty="0" err="1"/>
              <a:t>Jopox</a:t>
            </a:r>
            <a:r>
              <a:rPr lang="fi-FI" dirty="0"/>
              <a:t> mobiilisovellus</a:t>
            </a:r>
          </a:p>
          <a:p>
            <a:pPr lvl="1"/>
            <a:r>
              <a:rPr lang="fi-FI" dirty="0"/>
              <a:t>Käyttöönoton tavoiteaikataulu 1.12.2020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314811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5BB617-A7D4-4A8A-9EE2-814CFDD9B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Ajankohtaista kaudelle 2020-2021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28402A-7F7E-4A89-9FF7-C54D78E5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6254" y="4329404"/>
            <a:ext cx="18652841" cy="9029407"/>
          </a:xfrm>
        </p:spPr>
        <p:txBody>
          <a:bodyPr>
            <a:normAutofit/>
          </a:bodyPr>
          <a:lstStyle/>
          <a:p>
            <a:pPr lvl="0"/>
            <a:r>
              <a:rPr lang="fi-FI" dirty="0"/>
              <a:t>Tiedottaminen</a:t>
            </a:r>
          </a:p>
          <a:p>
            <a:pPr lvl="1"/>
            <a:r>
              <a:rPr lang="fi-FI" dirty="0"/>
              <a:t>Nimenhuuto ja jatkossa </a:t>
            </a:r>
            <a:r>
              <a:rPr lang="fi-FI" dirty="0" err="1"/>
              <a:t>Jopox</a:t>
            </a:r>
            <a:r>
              <a:rPr lang="fi-FI" dirty="0"/>
              <a:t> joukkueen virallinen tiedotuskanava</a:t>
            </a:r>
          </a:p>
          <a:p>
            <a:pPr lvl="1"/>
            <a:r>
              <a:rPr lang="fi-FI" dirty="0"/>
              <a:t>WhatsApp-ryhmät: pelaajat + vanhemmat</a:t>
            </a:r>
          </a:p>
          <a:p>
            <a:pPr lvl="1"/>
            <a:r>
              <a:rPr lang="fi-FI" dirty="0"/>
              <a:t>KK-kirje – joukkueen ajankohtaiset asiat, </a:t>
            </a:r>
            <a:r>
              <a:rPr lang="fi-FI" dirty="0" err="1"/>
              <a:t>jojot+valmennus</a:t>
            </a:r>
            <a:endParaRPr lang="fi-FI" dirty="0"/>
          </a:p>
          <a:p>
            <a:pPr lvl="1"/>
            <a:r>
              <a:rPr lang="fi-FI" dirty="0"/>
              <a:t>Ajatuksia tiedottamisesta?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66408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51FBD1-3F7E-4BA9-A5A8-3AFC6D74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Ajankohtaista kaudelle 2020-2021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97D7DA5-63F8-4FD3-9ADC-5467AA230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6252" y="3893343"/>
            <a:ext cx="20729101" cy="8697242"/>
          </a:xfrm>
        </p:spPr>
        <p:txBody>
          <a:bodyPr>
            <a:normAutofit fontScale="92500"/>
          </a:bodyPr>
          <a:lstStyle/>
          <a:p>
            <a:r>
              <a:rPr lang="fi-FI" dirty="0"/>
              <a:t>Korona</a:t>
            </a:r>
          </a:p>
          <a:p>
            <a:pPr lvl="1"/>
            <a:r>
              <a:rPr lang="fi-FI" dirty="0"/>
              <a:t>Tämänhetkinen tilanne mahdollistaa toiminnan jatkumisen täysipainoisesti</a:t>
            </a:r>
          </a:p>
          <a:p>
            <a:pPr lvl="1"/>
            <a:r>
              <a:rPr lang="fi-FI" dirty="0"/>
              <a:t>Vahva kasvomaskisuositus pelitapahtumissa katsojille myös ulkokentillä, turvavälit</a:t>
            </a:r>
          </a:p>
          <a:p>
            <a:pPr lvl="1"/>
            <a:r>
              <a:rPr lang="fi-FI" dirty="0"/>
              <a:t>Ylimääräistä liikennettä ja oleskelua harjoituksiin liittyen vältetään - suositus että harjoituksissa vain pelaajat, valmentajat sekä tarvittavat joukkueen toimihenkilöt</a:t>
            </a:r>
          </a:p>
          <a:p>
            <a:pPr lvl="1"/>
            <a:r>
              <a:rPr lang="fi-FI" dirty="0"/>
              <a:t>P07:ssa ei ole ollut harrastukseen liittyviä altistumisia/karanteenien tarvetta</a:t>
            </a:r>
          </a:p>
          <a:p>
            <a:pPr lvl="1"/>
            <a:r>
              <a:rPr lang="fi-FI" dirty="0"/>
              <a:t>Joukkue tiedottaa tarvittaessa uusista ohjeistuksista</a:t>
            </a:r>
          </a:p>
          <a:p>
            <a:pPr lvl="2"/>
            <a:r>
              <a:rPr lang="fi-FI" dirty="0"/>
              <a:t>Nimenhuuto – kuvat ja materiaalit - Koronavirustiedotus</a:t>
            </a:r>
          </a:p>
          <a:p>
            <a:pPr lvl="2"/>
            <a:r>
              <a:rPr lang="fi-FI" dirty="0"/>
              <a:t>O</a:t>
            </a:r>
            <a:r>
              <a:rPr lang="fi-FI"/>
              <a:t>hjeistukset </a:t>
            </a:r>
            <a:r>
              <a:rPr lang="fi-FI" dirty="0"/>
              <a:t>njs.fi sekä palloliitto.fi (THL/</a:t>
            </a:r>
            <a:r>
              <a:rPr lang="fi-FI" dirty="0" err="1"/>
              <a:t>KeuSote</a:t>
            </a:r>
            <a:r>
              <a:rPr lang="fi-FI" dirty="0"/>
              <a:t>)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100886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4D3928-71B4-413A-997C-3A0A9FD7F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Ajankohtaista kaudelle 2020-2021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8574D72-A545-4565-9BEE-52F6F9F73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6254" y="3893343"/>
            <a:ext cx="18652841" cy="9318804"/>
          </a:xfrm>
        </p:spPr>
        <p:txBody>
          <a:bodyPr>
            <a:normAutofit/>
          </a:bodyPr>
          <a:lstStyle/>
          <a:p>
            <a:pPr lvl="0"/>
            <a:r>
              <a:rPr lang="fi-FI" dirty="0"/>
              <a:t>Seuran varainhankinta – Lumilyhtyarpa</a:t>
            </a:r>
          </a:p>
          <a:p>
            <a:pPr lvl="1"/>
            <a:r>
              <a:rPr lang="fi-FI" dirty="0"/>
              <a:t>Seura lähettänyt </a:t>
            </a:r>
            <a:r>
              <a:rPr lang="fi-FI" dirty="0" err="1"/>
              <a:t>MyClubin</a:t>
            </a:r>
            <a:r>
              <a:rPr lang="fi-FI" dirty="0"/>
              <a:t> kautta tiedotteen varainhankinnasta</a:t>
            </a:r>
          </a:p>
          <a:p>
            <a:pPr lvl="1"/>
            <a:r>
              <a:rPr lang="fi-FI" dirty="0"/>
              <a:t>Jokaiselle pelaajalle jaetaan ensi viikon treeneissä 3 arpaa</a:t>
            </a:r>
          </a:p>
          <a:p>
            <a:pPr lvl="1"/>
            <a:r>
              <a:rPr lang="fi-FI" dirty="0"/>
              <a:t>Arpojen laskutus 24€ joulukuun kuukausimaksun yhteydessä</a:t>
            </a:r>
          </a:p>
          <a:p>
            <a:pPr lvl="0"/>
            <a:r>
              <a:rPr lang="fi-FI" dirty="0"/>
              <a:t>Seuran talkoot – edustusjoukkueiden (M1 + N1) pelitapahtumat</a:t>
            </a:r>
          </a:p>
          <a:p>
            <a:pPr lvl="1"/>
            <a:r>
              <a:rPr lang="fi-FI" dirty="0"/>
              <a:t>Joukkueella 4 vastuutapahtumaa sarjakaudella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99041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F00DF5-B6E4-4C6A-80BF-B8440280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Ajankohtaista kaudelle 2020-2021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47F7BAF-4E9C-4777-AB69-C46E5769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6254" y="4173261"/>
            <a:ext cx="18652841" cy="8697242"/>
          </a:xfrm>
        </p:spPr>
        <p:txBody>
          <a:bodyPr>
            <a:normAutofit/>
          </a:bodyPr>
          <a:lstStyle/>
          <a:p>
            <a:r>
              <a:rPr lang="fi-FI" dirty="0"/>
              <a:t>Valiokunnat  - tule mukaan kehittämään seuran toimintaa</a:t>
            </a:r>
          </a:p>
          <a:p>
            <a:pPr lvl="1"/>
            <a:r>
              <a:rPr lang="fi-FI" dirty="0"/>
              <a:t>Turnaukset ja tapahtumat</a:t>
            </a:r>
          </a:p>
          <a:p>
            <a:pPr lvl="1"/>
            <a:r>
              <a:rPr lang="fi-FI" dirty="0"/>
              <a:t>Urheiluvaliokunta</a:t>
            </a:r>
          </a:p>
          <a:p>
            <a:pPr lvl="1"/>
            <a:r>
              <a:rPr lang="fi-FI" dirty="0"/>
              <a:t>Talousvaliokunta</a:t>
            </a:r>
          </a:p>
          <a:p>
            <a:pPr lvl="1"/>
            <a:r>
              <a:rPr lang="fi-FI" dirty="0"/>
              <a:t>Kumppanuudet ja viestintä</a:t>
            </a:r>
          </a:p>
          <a:p>
            <a:pPr lvl="1"/>
            <a:r>
              <a:rPr lang="fi-FI" dirty="0"/>
              <a:t>Projektit</a:t>
            </a:r>
          </a:p>
          <a:p>
            <a:pPr lvl="1"/>
            <a:r>
              <a:rPr lang="fi-FI" dirty="0"/>
              <a:t>Nappulat ja harraste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67656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A9A7D1-F7AA-42E9-AA3D-3D403F38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Ajankohtaista kaudelle 2020-2021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DFF7A8E-A79E-437F-B0DC-32B44C7AA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6254" y="3657600"/>
            <a:ext cx="21363583" cy="983446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i-FI" dirty="0"/>
              <a:t>Varusteet</a:t>
            </a:r>
          </a:p>
          <a:p>
            <a:pPr lvl="1"/>
            <a:r>
              <a:rPr lang="fi-FI" dirty="0" err="1"/>
              <a:t>NJS:n</a:t>
            </a:r>
            <a:r>
              <a:rPr lang="fi-FI" dirty="0"/>
              <a:t> varustesopimus </a:t>
            </a:r>
            <a:r>
              <a:rPr lang="fi-FI" dirty="0" err="1"/>
              <a:t>Puman</a:t>
            </a:r>
            <a:r>
              <a:rPr lang="fi-FI" dirty="0"/>
              <a:t> kanssa päättyy 31.12.2021, uudet neuvottelut aloitetaan vuodenvaihteessa</a:t>
            </a:r>
          </a:p>
          <a:p>
            <a:pPr lvl="1"/>
            <a:r>
              <a:rPr lang="fi-FI" dirty="0" err="1"/>
              <a:t>Puma</a:t>
            </a:r>
            <a:r>
              <a:rPr lang="fi-FI" dirty="0"/>
              <a:t> ei enää valmista pitkähihaista sinistä pelipaitaa, saatavilla lyhythihainen jonka alle pitkähihainen aluspaita sopivassa värissä</a:t>
            </a:r>
          </a:p>
          <a:p>
            <a:pPr lvl="1"/>
            <a:r>
              <a:rPr lang="fi-FI" dirty="0"/>
              <a:t>Jos akuutti tarve uudelle pitkähihaiselle paidalle, ota yhteys varustevastaavaan tai jojoihin</a:t>
            </a:r>
          </a:p>
          <a:p>
            <a:pPr lvl="0"/>
            <a:r>
              <a:rPr lang="fi-FI" dirty="0"/>
              <a:t>Fysioterapia – lihastasapainokartoitus</a:t>
            </a:r>
          </a:p>
          <a:p>
            <a:pPr lvl="1"/>
            <a:r>
              <a:rPr lang="fi-FI" dirty="0"/>
              <a:t>Kartoitus + pelaajakohtaiset harjoitteet rasitusvammojen ehkäisemiseksi</a:t>
            </a:r>
          </a:p>
          <a:p>
            <a:pPr lvl="1"/>
            <a:r>
              <a:rPr lang="fi-FI" dirty="0"/>
              <a:t>Suositellaan kaikille kilparyhmän pelaajille</a:t>
            </a:r>
          </a:p>
          <a:p>
            <a:pPr lvl="1"/>
            <a:r>
              <a:rPr lang="fi-FI" dirty="0"/>
              <a:t>Aika varataan itse </a:t>
            </a:r>
            <a:r>
              <a:rPr lang="fi-FI" dirty="0" err="1"/>
              <a:t>KlaFy:sta</a:t>
            </a:r>
            <a:r>
              <a:rPr lang="fi-FI" dirty="0"/>
              <a:t> – kesto 1h ja sopimusmaksu 55€</a:t>
            </a:r>
          </a:p>
          <a:p>
            <a:pPr lvl="2"/>
            <a:r>
              <a:rPr lang="fi-FI" dirty="0"/>
              <a:t>Ohjekirje ajanvaraukseen jaetaan vanhemmille</a:t>
            </a:r>
          </a:p>
        </p:txBody>
      </p:sp>
    </p:spTree>
    <p:extLst>
      <p:ext uri="{BB962C8B-B14F-4D97-AF65-F5344CB8AC3E}">
        <p14:creationId xmlns:p14="http://schemas.microsoft.com/office/powerpoint/2010/main" val="35024304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ADB0DB-BE1C-45CB-9231-BBC30C6D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Talous 2020-2021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B899879-B895-4AA8-A520-7876C21BC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6254" y="3893343"/>
            <a:ext cx="18652841" cy="9318804"/>
          </a:xfrm>
        </p:spPr>
        <p:txBody>
          <a:bodyPr>
            <a:normAutofit/>
          </a:bodyPr>
          <a:lstStyle/>
          <a:p>
            <a:pPr lvl="1"/>
            <a:r>
              <a:rPr lang="fi-FI" dirty="0"/>
              <a:t>Kaikille yhtenäinen KK-maksu 90€</a:t>
            </a:r>
          </a:p>
          <a:p>
            <a:pPr lvl="1"/>
            <a:r>
              <a:rPr lang="fi-FI" dirty="0"/>
              <a:t>Marraskuussa laskutettu edellisen kauden summilla – tasoitetaanko joulukuussa?</a:t>
            </a:r>
          </a:p>
          <a:p>
            <a:pPr lvl="1"/>
            <a:r>
              <a:rPr lang="fi-FI" dirty="0"/>
              <a:t>Seuran maksut</a:t>
            </a:r>
          </a:p>
          <a:p>
            <a:pPr lvl="1"/>
            <a:r>
              <a:rPr lang="fi-FI" dirty="0"/>
              <a:t>Turnaukset, pelimatkat yms. pelitapahtumat lisämaksullisia</a:t>
            </a:r>
          </a:p>
          <a:p>
            <a:pPr lvl="1"/>
            <a:r>
              <a:rPr lang="fi-FI" dirty="0"/>
              <a:t>Sarjat sisältyy maksuihin</a:t>
            </a:r>
          </a:p>
          <a:p>
            <a:pPr lvl="1"/>
            <a:r>
              <a:rPr lang="fi-FI" dirty="0"/>
              <a:t>Sponsorit</a:t>
            </a:r>
          </a:p>
          <a:p>
            <a:pPr lvl="1"/>
            <a:r>
              <a:rPr lang="fi-FI" dirty="0"/>
              <a:t>Varainhankinta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909274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 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 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 /></Relationships>
</file>

<file path=ppt/theme/theme1.xml><?xml version="1.0" encoding="utf-8"?>
<a:theme xmlns:a="http://schemas.openxmlformats.org/drawingml/2006/main" name="Power Point Template">
  <a:themeElements>
    <a:clrScheme name="Custom 1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2CCF59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FFFF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JS Power Point template sininen" id="{6BBD6A04-0CA0-5D49-9227-0445C4AEFF99}" vid="{07AACBF8-96DD-B147-A6AD-C1C23E6145A7}"/>
    </a:ext>
  </a:extLst>
</a:theme>
</file>

<file path=ppt/theme/theme2.xml><?xml version="1.0" encoding="utf-8"?>
<a:theme xmlns:a="http://schemas.openxmlformats.org/drawingml/2006/main" name="1_Iso riviväli">
  <a:themeElements>
    <a:clrScheme name="Custom 1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2CCF59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FFFF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JS Power Point template sininen" id="{6BBD6A04-0CA0-5D49-9227-0445C4AEFF99}" vid="{FCD99456-20E6-224D-BDCC-4B5B66492A65}"/>
    </a:ext>
  </a:extLst>
</a:theme>
</file>

<file path=ppt/theme/theme3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NJS Power Point template sininen</Template>
  <TotalTime>201</TotalTime>
  <Words>736</Words>
  <Application>Microsoft Office PowerPoint</Application>
  <PresentationFormat>Mukautettu</PresentationFormat>
  <Paragraphs>141</Paragraphs>
  <Slides>18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18</vt:i4>
      </vt:variant>
    </vt:vector>
  </HeadingPairs>
  <TitlesOfParts>
    <vt:vector size="20" baseType="lpstr">
      <vt:lpstr>Power Point Template</vt:lpstr>
      <vt:lpstr>1_Iso riviväli</vt:lpstr>
      <vt:lpstr>Vanhempainilta 6.11.2020</vt:lpstr>
      <vt:lpstr>Ajankohtaista kaudelle 2020-2021</vt:lpstr>
      <vt:lpstr>Ajankohtaista kaudelle 2020-2021</vt:lpstr>
      <vt:lpstr>Ajankohtaista kaudelle 2020-2021</vt:lpstr>
      <vt:lpstr>Ajankohtaista kaudelle 2020-2021</vt:lpstr>
      <vt:lpstr>Ajankohtaista kaudelle 2020-2021</vt:lpstr>
      <vt:lpstr>Ajankohtaista kaudelle 2020-2021</vt:lpstr>
      <vt:lpstr>Ajankohtaista kaudelle 2020-2021</vt:lpstr>
      <vt:lpstr>Talous 2020-2021</vt:lpstr>
      <vt:lpstr>Toimihenkilöt 2020-2021</vt:lpstr>
      <vt:lpstr>Poimintoja kaudesta 2019-2020</vt:lpstr>
      <vt:lpstr>Kausi 2020-2021</vt:lpstr>
      <vt:lpstr>Kausi 2020-2021</vt:lpstr>
      <vt:lpstr>Kausi 2020-2021</vt:lpstr>
      <vt:lpstr>Kausi 2020-2021</vt:lpstr>
      <vt:lpstr>Kausi 2020-2021</vt:lpstr>
      <vt:lpstr>Kausi 2020-2021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Tatu Purme</dc:creator>
  <cp:lastModifiedBy>Heli Naapuri</cp:lastModifiedBy>
  <cp:revision>10</cp:revision>
  <dcterms:created xsi:type="dcterms:W3CDTF">2016-08-27T14:05:06Z</dcterms:created>
  <dcterms:modified xsi:type="dcterms:W3CDTF">2020-11-07T09:48:19Z</dcterms:modified>
</cp:coreProperties>
</file>